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859" r:id="rId2"/>
    <p:sldId id="860" r:id="rId3"/>
    <p:sldId id="861" r:id="rId4"/>
    <p:sldId id="862" r:id="rId5"/>
    <p:sldId id="863" r:id="rId6"/>
    <p:sldId id="864" r:id="rId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06" autoAdjust="0"/>
  </p:normalViewPr>
  <p:slideViewPr>
    <p:cSldViewPr>
      <p:cViewPr varScale="1">
        <p:scale>
          <a:sx n="111" d="100"/>
          <a:sy n="111" d="100"/>
        </p:scale>
        <p:origin x="34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进阶训练　</a:t>
            </a:r>
            <a:r>
              <a:rPr lang="en-US" altLang="zh-CN" sz="4800" b="0" dirty="0" smtClean="0">
                <a:solidFill>
                  <a:srgbClr val="000000"/>
                </a:solidFill>
                <a:ea typeface="微软雅黑" panose="020B0503020204020204" pitchFamily="34" charset="-122"/>
                <a:cs typeface="Times New Roman" panose="02020603050405020304" pitchFamily="18" charset="0"/>
              </a:rPr>
              <a:t>6</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13155" y="836712"/>
            <a:ext cx="11502203" cy="1185636"/>
          </a:xfrm>
          <a:prstGeom prst="rect">
            <a:avLst/>
          </a:prstGeom>
        </p:spPr>
      </p:pic>
      <p:pic>
        <p:nvPicPr>
          <p:cNvPr id="12" name="新趋势题型-4字.eps" descr="id:2147500408;FounderCES"/>
          <p:cNvPicPr/>
          <p:nvPr/>
        </p:nvPicPr>
        <p:blipFill>
          <a:blip r:embed="rId3"/>
          <a:stretch>
            <a:fillRect/>
          </a:stretch>
        </p:blipFill>
        <p:spPr>
          <a:xfrm>
            <a:off x="3142878" y="2310585"/>
            <a:ext cx="4896544" cy="589310"/>
          </a:xfrm>
          <a:prstGeom prst="rect">
            <a:avLst/>
          </a:prstGeom>
        </p:spPr>
      </p:pic>
      <p:sp>
        <p:nvSpPr>
          <p:cNvPr id="13" name="内容占位符 1"/>
          <p:cNvSpPr txBox="1">
            <a:spLocks/>
          </p:cNvSpPr>
          <p:nvPr/>
        </p:nvSpPr>
        <p:spPr bwMode="auto">
          <a:xfrm>
            <a:off x="360854" y="2132856"/>
            <a:ext cx="1148584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en-US"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语法</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填空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a:spLocks noGrp="1"/>
          </p:cNvSpPr>
          <p:nvPr>
            <p:ph idx="1"/>
          </p:nvPr>
        </p:nvSpPr>
        <p:spPr>
          <a:xfrm>
            <a:off x="360854" y="3050376"/>
            <a:ext cx="11485848" cy="2480166"/>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文介绍了火锅在中国的历史、火锅的烹饪方法以及火锅在不同季节和不同国家的人们中的受欢迎程度。</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语篇导航-DA.eps" descr="id:2147487420;FounderCES"/>
          <p:cNvPicPr/>
          <p:nvPr/>
        </p:nvPicPr>
        <p:blipFill>
          <a:blip r:embed="rId4"/>
          <a:stretch>
            <a:fillRect/>
          </a:stretch>
        </p:blipFill>
        <p:spPr>
          <a:xfrm>
            <a:off x="550590" y="3212976"/>
            <a:ext cx="2664296" cy="651057"/>
          </a:xfrm>
          <a:prstGeom prst="rect">
            <a:avLst/>
          </a:prstGeom>
        </p:spPr>
      </p:pic>
      <p:sp>
        <p:nvSpPr>
          <p:cNvPr id="14" name="内容占位符 1"/>
          <p:cNvSpPr txBox="1">
            <a:spLocks/>
          </p:cNvSpPr>
          <p:nvPr/>
        </p:nvSpPr>
        <p:spPr bwMode="auto">
          <a:xfrm>
            <a:off x="5087094" y="5491147"/>
            <a:ext cx="675960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浙江台州玉环期末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81027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12859"/>
          </a:xfrm>
        </p:spPr>
        <p:txBody>
          <a:bodyPr/>
          <a:lstStyle/>
          <a:p>
            <a:pPr hangingPunct="0">
              <a:lnSpc>
                <a:spcPct val="130000"/>
              </a:lnSpc>
              <a:spcAft>
                <a:spcPts val="0"/>
              </a:spcAft>
              <a:tabLst>
                <a:tab pos="5850890"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traditional  food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China</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历史</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more than 1</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700 years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eat it at home or in a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餐馆</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great for you to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花费</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 with friends sitting around the hot pot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eat, chat, </a:t>
            </a:r>
            <a:r>
              <a:rPr lang="en-US" altLang="zh-CN" sz="24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tabLst>
                <a:tab pos="5850890" algn="l"/>
              </a:tabLst>
            </a:pP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lɑ</a:t>
            </a:r>
            <a:r>
              <a:rPr lang="en-US" altLang="zh-CN" sz="2400">
                <a:solidFill>
                  <a:srgbClr val="000000"/>
                </a:solidFill>
                <a:latin typeface="IPAPANNEW"/>
                <a:ea typeface="IPAPANNEW"/>
                <a:cs typeface="Times New Roman" panose="02020603050405020304" pitchFamily="18" charset="0"/>
              </a:rPr>
              <a:t>ː</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and have fun together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390440" y="679861"/>
            <a:ext cx="1107996" cy="572464"/>
          </a:xfrm>
          <a:prstGeom prst="rect">
            <a:avLst/>
          </a:prstGeom>
        </p:spPr>
        <p:txBody>
          <a:bodyPr wrap="none">
            <a:spAutoFit/>
          </a:bodyPr>
          <a:lstStyle/>
          <a:p>
            <a:pPr>
              <a:lnSpc>
                <a:spcPct val="130000"/>
              </a:lnSpc>
            </a:pPr>
            <a:r>
              <a:rPr lang="en-US" altLang="zh-CN" sz="2400"/>
              <a:t>history</a:t>
            </a:r>
            <a:endParaRPr lang="zh-CN" altLang="en-US" sz="1800"/>
          </a:p>
        </p:txBody>
      </p:sp>
      <p:sp>
        <p:nvSpPr>
          <p:cNvPr id="5" name="矩形 4"/>
          <p:cNvSpPr/>
          <p:nvPr/>
        </p:nvSpPr>
        <p:spPr>
          <a:xfrm>
            <a:off x="6732799" y="1219235"/>
            <a:ext cx="1564083" cy="572464"/>
          </a:xfrm>
          <a:prstGeom prst="rect">
            <a:avLst/>
          </a:prstGeom>
        </p:spPr>
        <p:txBody>
          <a:bodyPr wrap="none">
            <a:spAutoFit/>
          </a:bodyPr>
          <a:lstStyle/>
          <a:p>
            <a:pPr>
              <a:lnSpc>
                <a:spcPct val="130000"/>
              </a:lnSpc>
            </a:pPr>
            <a:r>
              <a:rPr lang="en-US" altLang="zh-CN" sz="2400"/>
              <a:t>restaurant</a:t>
            </a:r>
            <a:endParaRPr lang="zh-CN" altLang="en-US" sz="1800"/>
          </a:p>
        </p:txBody>
      </p:sp>
      <p:sp>
        <p:nvSpPr>
          <p:cNvPr id="6" name="矩形 5"/>
          <p:cNvSpPr/>
          <p:nvPr/>
        </p:nvSpPr>
        <p:spPr>
          <a:xfrm>
            <a:off x="810341" y="1634253"/>
            <a:ext cx="1032655" cy="572464"/>
          </a:xfrm>
          <a:prstGeom prst="rect">
            <a:avLst/>
          </a:prstGeom>
        </p:spPr>
        <p:txBody>
          <a:bodyPr wrap="none">
            <a:spAutoFit/>
          </a:bodyPr>
          <a:lstStyle/>
          <a:p>
            <a:pPr>
              <a:lnSpc>
                <a:spcPct val="130000"/>
              </a:lnSpc>
            </a:pPr>
            <a:r>
              <a:rPr lang="en-US" altLang="zh-CN" sz="2400"/>
              <a:t> spend</a:t>
            </a:r>
            <a:endParaRPr lang="zh-CN" altLang="en-US" sz="1800"/>
          </a:p>
        </p:txBody>
      </p:sp>
      <p:sp>
        <p:nvSpPr>
          <p:cNvPr id="7" name="矩形 6"/>
          <p:cNvSpPr/>
          <p:nvPr/>
        </p:nvSpPr>
        <p:spPr>
          <a:xfrm>
            <a:off x="10900888" y="1618576"/>
            <a:ext cx="997389" cy="572464"/>
          </a:xfrm>
          <a:prstGeom prst="rect">
            <a:avLst/>
          </a:prstGeom>
        </p:spPr>
        <p:txBody>
          <a:bodyPr wrap="none">
            <a:spAutoFit/>
          </a:bodyPr>
          <a:lstStyle/>
          <a:p>
            <a:pPr>
              <a:lnSpc>
                <a:spcPct val="130000"/>
              </a:lnSpc>
            </a:pPr>
            <a:r>
              <a:rPr lang="en-US" altLang="zh-CN" sz="2400"/>
              <a:t> laugh</a:t>
            </a:r>
            <a:endParaRPr lang="zh-CN" altLang="en-US" sz="1800"/>
          </a:p>
        </p:txBody>
      </p:sp>
      <p:cxnSp>
        <p:nvCxnSpPr>
          <p:cNvPr id="8" name="直接连接符 7"/>
          <p:cNvCxnSpPr/>
          <p:nvPr/>
        </p:nvCxnSpPr>
        <p:spPr>
          <a:xfrm>
            <a:off x="10891461" y="2126040"/>
            <a:ext cx="100811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内容占位符 1"/>
          <p:cNvSpPr txBox="1">
            <a:spLocks/>
          </p:cNvSpPr>
          <p:nvPr/>
        </p:nvSpPr>
        <p:spPr bwMode="auto">
          <a:xfrm>
            <a:off x="360854" y="2665193"/>
            <a:ext cx="1148584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1</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考查名词。句意：它有着超过</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1700</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年的悠久历史。</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history</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历史</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，名词作宾语。故填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history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360854" y="3654451"/>
            <a:ext cx="1148584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2</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考查名词。句意：你可以在家里或者餐馆吃火锅。</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restaurant</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餐馆</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，是可数名词，</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后接名词的单数。故填</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restaurant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内容占位符 1"/>
          <p:cNvSpPr txBox="1">
            <a:spLocks/>
          </p:cNvSpPr>
          <p:nvPr/>
        </p:nvSpPr>
        <p:spPr bwMode="auto">
          <a:xfrm>
            <a:off x="360854" y="4606001"/>
            <a:ext cx="1148584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3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3</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考查动词。句意：花时间和朋友们围坐在火锅旁边非常棒。</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花时间</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是不定式的符号，所以这里用动词原形。故填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spend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1"/>
          <p:cNvSpPr txBox="1">
            <a:spLocks/>
          </p:cNvSpPr>
          <p:nvPr/>
        </p:nvSpPr>
        <p:spPr bwMode="auto">
          <a:xfrm>
            <a:off x="360854" y="5564367"/>
            <a:ext cx="11485848"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4</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考查动词。句意：你可以吃饭、聊天、大笑、一起玩乐。 根据音标可知，空处应填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laugh</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大笑</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laugh</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2576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51522"/>
          </a:xfrm>
        </p:spPr>
        <p:txBody>
          <a:bodyPr/>
          <a:lstStyle/>
          <a:p>
            <a:pPr indent="914400" hangingPunct="0">
              <a:lnSpc>
                <a:spcPct val="120000"/>
              </a:lnSpc>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容易的</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cook food in a hot pot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can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put different food into the hot pot, like meat and vegetables or anything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/els/ you like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it is ready, you can eat it with sauces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Chinese like eating hot pot in winter to make them warm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some also enjoy eating it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甚至</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hot summer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in Sichuan are very interested in spicy</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辣的</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hot pot because eating spicy food is good for their health</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025622" y="717039"/>
            <a:ext cx="997389" cy="461665"/>
          </a:xfrm>
          <a:prstGeom prst="rect">
            <a:avLst/>
          </a:prstGeom>
        </p:spPr>
        <p:txBody>
          <a:bodyPr wrap="none">
            <a:spAutoFit/>
          </a:bodyPr>
          <a:lstStyle/>
          <a:p>
            <a:r>
              <a:rPr lang="en-US" altLang="zh-CN" sz="2400"/>
              <a:t> laugh</a:t>
            </a:r>
            <a:endParaRPr lang="zh-CN" altLang="en-US" sz="1800"/>
          </a:p>
        </p:txBody>
      </p:sp>
      <p:sp>
        <p:nvSpPr>
          <p:cNvPr id="4" name="矩形 3"/>
          <p:cNvSpPr/>
          <p:nvPr/>
        </p:nvSpPr>
        <p:spPr>
          <a:xfrm>
            <a:off x="8998974" y="730842"/>
            <a:ext cx="748923" cy="461665"/>
          </a:xfrm>
          <a:prstGeom prst="rect">
            <a:avLst/>
          </a:prstGeom>
        </p:spPr>
        <p:txBody>
          <a:bodyPr wrap="none">
            <a:spAutoFit/>
          </a:bodyPr>
          <a:lstStyle/>
          <a:p>
            <a:r>
              <a:rPr lang="en-US" altLang="zh-CN" sz="2400"/>
              <a:t>easy</a:t>
            </a:r>
            <a:endParaRPr lang="zh-CN" altLang="en-US" sz="1800"/>
          </a:p>
        </p:txBody>
      </p:sp>
      <p:sp>
        <p:nvSpPr>
          <p:cNvPr id="5" name="矩形 4"/>
          <p:cNvSpPr/>
          <p:nvPr/>
        </p:nvSpPr>
        <p:spPr>
          <a:xfrm>
            <a:off x="8917446" y="1195395"/>
            <a:ext cx="1056700" cy="461665"/>
          </a:xfrm>
          <a:prstGeom prst="rect">
            <a:avLst/>
          </a:prstGeom>
        </p:spPr>
        <p:txBody>
          <a:bodyPr wrap="none">
            <a:spAutoFit/>
          </a:bodyPr>
          <a:lstStyle/>
          <a:p>
            <a:r>
              <a:rPr lang="en-US" altLang="zh-CN" sz="2400"/>
              <a:t>choose</a:t>
            </a:r>
            <a:endParaRPr lang="zh-CN" altLang="en-US" sz="1800"/>
          </a:p>
        </p:txBody>
      </p:sp>
      <p:sp>
        <p:nvSpPr>
          <p:cNvPr id="6" name="矩形 5"/>
          <p:cNvSpPr/>
          <p:nvPr/>
        </p:nvSpPr>
        <p:spPr>
          <a:xfrm>
            <a:off x="6613083" y="2095049"/>
            <a:ext cx="662361" cy="461665"/>
          </a:xfrm>
          <a:prstGeom prst="rect">
            <a:avLst/>
          </a:prstGeom>
        </p:spPr>
        <p:txBody>
          <a:bodyPr wrap="none">
            <a:spAutoFit/>
          </a:bodyPr>
          <a:lstStyle/>
          <a:p>
            <a:r>
              <a:rPr lang="en-US" altLang="zh-CN" sz="2400"/>
              <a:t>else</a:t>
            </a:r>
            <a:endParaRPr lang="zh-CN" altLang="en-US" sz="1800"/>
          </a:p>
        </p:txBody>
      </p:sp>
      <p:sp>
        <p:nvSpPr>
          <p:cNvPr id="7" name="内容占位符 1"/>
          <p:cNvSpPr txBox="1">
            <a:spLocks/>
          </p:cNvSpPr>
          <p:nvPr/>
        </p:nvSpPr>
        <p:spPr bwMode="auto">
          <a:xfrm>
            <a:off x="360854" y="3365992"/>
            <a:ext cx="11485848" cy="93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5</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考查形容词。句意：在火锅里煮食物很容易。</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easy</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容易的</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，形容词作表语。故填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easy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内容占位符 1"/>
          <p:cNvSpPr txBox="1">
            <a:spLocks/>
          </p:cNvSpPr>
          <p:nvPr/>
        </p:nvSpPr>
        <p:spPr bwMode="auto">
          <a:xfrm>
            <a:off x="360854" y="4292669"/>
            <a:ext cx="11485848" cy="93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6</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考查动词。句意：你可以选择放不同的食物到火锅里，如肉类、蔬菜或其他任何你喜欢的东西。</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choose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选择</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后接动词原形。故填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choose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5215938"/>
            <a:ext cx="11485848" cy="493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7</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考查形容词。句意同上。</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else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其他的</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else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360854" y="5704732"/>
            <a:ext cx="11485848" cy="93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0000"/>
              </a:lnSpc>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8</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考查副词。句意：但有些人甚至在炎热的夏天也喜欢吃。</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even</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甚至</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，是副词。故填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88949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 hot pot is also popular among people from different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国家</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come to China to try this wonderful and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美味的</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8905033" y="807438"/>
            <a:ext cx="1398140" cy="461665"/>
          </a:xfrm>
          <a:prstGeom prst="rect">
            <a:avLst/>
          </a:prstGeom>
        </p:spPr>
        <p:txBody>
          <a:bodyPr wrap="none">
            <a:spAutoFit/>
          </a:bodyPr>
          <a:lstStyle/>
          <a:p>
            <a:r>
              <a:rPr lang="en-US" altLang="zh-CN" sz="2400"/>
              <a:t>countries</a:t>
            </a:r>
            <a:endParaRPr lang="zh-CN" altLang="en-US" sz="1800"/>
          </a:p>
        </p:txBody>
      </p:sp>
      <p:sp>
        <p:nvSpPr>
          <p:cNvPr id="4" name="矩形 3"/>
          <p:cNvSpPr/>
          <p:nvPr/>
        </p:nvSpPr>
        <p:spPr>
          <a:xfrm>
            <a:off x="6404476" y="1397721"/>
            <a:ext cx="1329210" cy="461665"/>
          </a:xfrm>
          <a:prstGeom prst="rect">
            <a:avLst/>
          </a:prstGeom>
        </p:spPr>
        <p:txBody>
          <a:bodyPr wrap="none">
            <a:spAutoFit/>
          </a:bodyPr>
          <a:lstStyle/>
          <a:p>
            <a:r>
              <a:rPr lang="en-US" altLang="zh-CN" sz="2400"/>
              <a:t>delicious</a:t>
            </a:r>
            <a:endParaRPr lang="zh-CN" altLang="en-US" sz="1800"/>
          </a:p>
        </p:txBody>
      </p:sp>
      <p:sp>
        <p:nvSpPr>
          <p:cNvPr id="5" name="内容占位符 1"/>
          <p:cNvSpPr txBox="1">
            <a:spLocks/>
          </p:cNvSpPr>
          <p:nvPr/>
        </p:nvSpPr>
        <p:spPr bwMode="auto">
          <a:xfrm>
            <a:off x="360854" y="186367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9</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考查名词的复数。句意：如今，火锅在不同国家的人群中也很流行。</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country</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国家</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different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后接名词的复数形式。故填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countries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3060265"/>
            <a:ext cx="11485848" cy="1342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10</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考查形容词。句意：他们来中国尝试这道美妙又美味的食物。</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delicious</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美味的</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，形容词作定语。故填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delicious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40325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80728"/>
            <a:ext cx="11485848" cy="4680520"/>
          </a:xfrm>
          <a:prstGeom prst="rect">
            <a:avLst/>
          </a:prstGeom>
        </p:spPr>
      </p:pic>
      <p:sp>
        <p:nvSpPr>
          <p:cNvPr id="2" name="内容占位符 1"/>
          <p:cNvSpPr>
            <a:spLocks noGrp="1"/>
          </p:cNvSpPr>
          <p:nvPr>
            <p:ph idx="1"/>
          </p:nvPr>
        </p:nvSpPr>
        <p:spPr>
          <a:xfrm>
            <a:off x="360854" y="692696"/>
            <a:ext cx="11485848" cy="5036763"/>
          </a:xfrm>
        </p:spPr>
        <p:txBody>
          <a:bodyPr/>
          <a:lstStyle/>
          <a:p>
            <a:pPr hangingPunct="0">
              <a:lnSpc>
                <a:spcPct val="135000"/>
              </a:lnSpc>
              <a:spcAft>
                <a:spcPts val="0"/>
              </a:spcAft>
            </a:pPr>
            <a:endParaRPr lang="en-US" altLang="zh-CN" sz="3400" smtClean="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en-US" altLang="zh-CN" sz="3400" smtClean="0">
                <a:latin typeface="Times New Roman" panose="02020603050405020304" pitchFamily="18" charset="0"/>
                <a:ea typeface="宋体" panose="02010600030101010101" pitchFamily="2" charset="-122"/>
                <a:cs typeface="Times New Roman" panose="02020603050405020304" pitchFamily="18" charset="0"/>
              </a:rPr>
              <a:t>People </a:t>
            </a:r>
            <a:r>
              <a:rPr lang="en-US" altLang="zh-CN" sz="3400">
                <a:latin typeface="Times New Roman" panose="02020603050405020304" pitchFamily="18" charset="0"/>
                <a:ea typeface="宋体" panose="02010600030101010101" pitchFamily="2" charset="-122"/>
                <a:cs typeface="Times New Roman" panose="02020603050405020304" pitchFamily="18" charset="0"/>
              </a:rPr>
              <a:t>in Sichuan are very interested in spicy</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辣的</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latin typeface="Times New Roman" panose="02020603050405020304" pitchFamily="18" charset="0"/>
                <a:ea typeface="宋体" panose="02010600030101010101" pitchFamily="2" charset="-122"/>
                <a:cs typeface="Times New Roman" panose="02020603050405020304" pitchFamily="18" charset="0"/>
              </a:rPr>
              <a:t>hot</a:t>
            </a:r>
            <a:r>
              <a:rPr lang="en-US" altLang="zh-CN" sz="3400">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latin typeface="Times New Roman" panose="02020603050405020304" pitchFamily="18" charset="0"/>
                <a:ea typeface="宋体" panose="02010600030101010101" pitchFamily="2" charset="-122"/>
                <a:cs typeface="Times New Roman" panose="02020603050405020304" pitchFamily="18" charset="0"/>
              </a:rPr>
              <a:t>pot</a:t>
            </a:r>
            <a:r>
              <a:rPr lang="en-US" altLang="zh-CN" sz="3400">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latin typeface="Times New Roman" panose="02020603050405020304" pitchFamily="18" charset="0"/>
                <a:ea typeface="宋体" panose="02010600030101010101" pitchFamily="2" charset="-122"/>
                <a:cs typeface="Times New Roman" panose="02020603050405020304" pitchFamily="18" charset="0"/>
              </a:rPr>
              <a:t>because</a:t>
            </a:r>
            <a:r>
              <a:rPr lang="en-US" altLang="zh-CN" sz="3400">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latin typeface="Times New Roman" panose="02020603050405020304" pitchFamily="18" charset="0"/>
                <a:ea typeface="宋体" panose="02010600030101010101" pitchFamily="2" charset="-122"/>
                <a:cs typeface="Times New Roman" panose="02020603050405020304" pitchFamily="18" charset="0"/>
              </a:rPr>
              <a:t>eating</a:t>
            </a:r>
            <a:r>
              <a:rPr lang="en-US" altLang="zh-CN" sz="3400">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latin typeface="Times New Roman" panose="02020603050405020304" pitchFamily="18" charset="0"/>
                <a:ea typeface="宋体" panose="02010600030101010101" pitchFamily="2" charset="-122"/>
                <a:cs typeface="Times New Roman" panose="02020603050405020304" pitchFamily="18" charset="0"/>
              </a:rPr>
              <a:t>spicy</a:t>
            </a:r>
            <a:r>
              <a:rPr lang="en-US" altLang="zh-CN" sz="3400">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latin typeface="Times New Roman" panose="02020603050405020304" pitchFamily="18" charset="0"/>
                <a:ea typeface="宋体" panose="02010600030101010101" pitchFamily="2" charset="-122"/>
                <a:cs typeface="Times New Roman" panose="02020603050405020304" pitchFamily="18" charset="0"/>
              </a:rPr>
              <a:t>food</a:t>
            </a:r>
            <a:r>
              <a:rPr lang="en-US" altLang="zh-CN" sz="3400">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latin typeface="Times New Roman" panose="02020603050405020304" pitchFamily="18" charset="0"/>
                <a:ea typeface="宋体" panose="02010600030101010101" pitchFamily="2" charset="-122"/>
                <a:cs typeface="Times New Roman" panose="02020603050405020304" pitchFamily="18" charset="0"/>
              </a:rPr>
              <a:t>is</a:t>
            </a:r>
            <a:r>
              <a:rPr lang="en-US" altLang="zh-CN" sz="3400">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latin typeface="Times New Roman" panose="02020603050405020304" pitchFamily="18" charset="0"/>
                <a:ea typeface="宋体" panose="02010600030101010101" pitchFamily="2" charset="-122"/>
                <a:cs typeface="Times New Roman" panose="02020603050405020304" pitchFamily="18" charset="0"/>
              </a:rPr>
              <a:t>good</a:t>
            </a:r>
            <a:r>
              <a:rPr lang="en-US" altLang="zh-CN" sz="3400">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latin typeface="Times New Roman" panose="02020603050405020304" pitchFamily="18" charset="0"/>
                <a:ea typeface="宋体" panose="02010600030101010101" pitchFamily="2" charset="-122"/>
                <a:cs typeface="Times New Roman" panose="02020603050405020304" pitchFamily="18" charset="0"/>
              </a:rPr>
              <a:t>for</a:t>
            </a:r>
            <a:r>
              <a:rPr lang="en-US" altLang="zh-CN" sz="3400">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latin typeface="Times New Roman" panose="02020603050405020304" pitchFamily="18" charset="0"/>
                <a:ea typeface="宋体" panose="02010600030101010101" pitchFamily="2" charset="-122"/>
                <a:cs typeface="Times New Roman" panose="02020603050405020304" pitchFamily="18" charset="0"/>
              </a:rPr>
              <a:t>their</a:t>
            </a:r>
            <a:r>
              <a:rPr lang="en-US" altLang="zh-CN" sz="3400">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latin typeface="Times New Roman" panose="02020603050405020304" pitchFamily="18" charset="0"/>
                <a:ea typeface="宋体" panose="02010600030101010101" pitchFamily="2" charset="-122"/>
                <a:cs typeface="Times New Roman" panose="02020603050405020304" pitchFamily="18" charset="0"/>
              </a:rPr>
              <a:t>health.</a:t>
            </a:r>
            <a:endParaRPr lang="zh-CN" altLang="zh-CN" sz="3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en-US" altLang="zh-CN" sz="3400"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z="3400" smtClean="0">
                <a:latin typeface="Times New Roman" panose="02020603050405020304" pitchFamily="18" charset="0"/>
                <a:ea typeface="楷体" panose="02010609060101010101" pitchFamily="49" charset="-122"/>
                <a:cs typeface="Times New Roman" panose="02020603050405020304" pitchFamily="18" charset="0"/>
              </a:rPr>
              <a:t>四</a:t>
            </a:r>
            <a:r>
              <a:rPr lang="zh-CN" altLang="zh-CN" sz="3400">
                <a:latin typeface="Times New Roman" panose="02020603050405020304" pitchFamily="18" charset="0"/>
                <a:ea typeface="楷体" panose="02010609060101010101" pitchFamily="49" charset="-122"/>
                <a:cs typeface="Times New Roman" panose="02020603050405020304" pitchFamily="18" charset="0"/>
              </a:rPr>
              <a:t>川人对麻辣火锅很感兴趣</a:t>
            </a:r>
            <a:r>
              <a:rPr lang="zh-CN" altLang="zh-CN" sz="3400">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latin typeface="Times New Roman" panose="02020603050405020304" pitchFamily="18" charset="0"/>
                <a:ea typeface="楷体" panose="02010609060101010101" pitchFamily="49" charset="-122"/>
                <a:cs typeface="Times New Roman" panose="02020603050405020304" pitchFamily="18" charset="0"/>
              </a:rPr>
              <a:t>因为吃麻辣的食物对他们的健康有好处。</a:t>
            </a:r>
            <a:endParaRPr lang="zh-CN" altLang="zh-CN" sz="34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en-US" altLang="zh-CN" sz="3400">
                <a:latin typeface="Times New Roman" panose="02020603050405020304" pitchFamily="18" charset="0"/>
                <a:ea typeface="黑体" panose="02010609060101010101" pitchFamily="49" charset="-122"/>
                <a:cs typeface="Times New Roman" panose="02020603050405020304" pitchFamily="18" charset="0"/>
              </a:rPr>
              <a:t> </a:t>
            </a:r>
            <a:r>
              <a:rPr lang="en-US" altLang="zh-CN" sz="3400" smtClean="0">
                <a:latin typeface="Times New Roman" panose="02020603050405020304" pitchFamily="18" charset="0"/>
                <a:ea typeface="黑体" panose="02010609060101010101" pitchFamily="49" charset="-122"/>
                <a:cs typeface="Times New Roman" panose="02020603050405020304" pitchFamily="18" charset="0"/>
              </a:rPr>
              <a:t>            </a:t>
            </a:r>
            <a:r>
              <a:rPr lang="zh-CN" altLang="zh-CN" sz="3400"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sz="3400">
                <a:latin typeface="Times New Roman" panose="02020603050405020304" pitchFamily="18" charset="0"/>
                <a:ea typeface="宋体" panose="02010600030101010101" pitchFamily="2" charset="-122"/>
                <a:cs typeface="Times New Roman" panose="02020603050405020304" pitchFamily="18" charset="0"/>
              </a:rPr>
              <a:t>句是主从复合句。</a:t>
            </a:r>
            <a:r>
              <a:rPr lang="en-US" altLang="zh-CN" sz="3400">
                <a:latin typeface="Times New Roman" panose="02020603050405020304" pitchFamily="18" charset="0"/>
                <a:ea typeface="宋体" panose="02010600030101010101" pitchFamily="2" charset="-122"/>
                <a:cs typeface="Times New Roman" panose="02020603050405020304" pitchFamily="18" charset="0"/>
              </a:rPr>
              <a:t>because eating spicy food is good for their health</a:t>
            </a:r>
            <a:r>
              <a:rPr lang="zh-CN" altLang="zh-CN" sz="3400">
                <a:latin typeface="Times New Roman" panose="02020603050405020304" pitchFamily="18" charset="0"/>
                <a:ea typeface="宋体" panose="02010600030101010101" pitchFamily="2" charset="-122"/>
                <a:cs typeface="Times New Roman" panose="02020603050405020304" pitchFamily="18" charset="0"/>
              </a:rPr>
              <a:t>是</a:t>
            </a:r>
            <a:r>
              <a:rPr lang="en-US" altLang="zh-CN" sz="3400">
                <a:latin typeface="Times New Roman" panose="02020603050405020304" pitchFamily="18" charset="0"/>
                <a:ea typeface="宋体" panose="02010600030101010101" pitchFamily="2" charset="-122"/>
                <a:cs typeface="Times New Roman" panose="02020603050405020304" pitchFamily="18" charset="0"/>
              </a:rPr>
              <a:t>because</a:t>
            </a:r>
            <a:r>
              <a:rPr lang="zh-CN" altLang="zh-CN" sz="3400">
                <a:latin typeface="Times New Roman" panose="02020603050405020304" pitchFamily="18" charset="0"/>
                <a:ea typeface="宋体" panose="02010600030101010101" pitchFamily="2" charset="-122"/>
                <a:cs typeface="Times New Roman" panose="02020603050405020304" pitchFamily="18" charset="0"/>
              </a:rPr>
              <a:t>引导的原因状语从句。</a:t>
            </a:r>
            <a:endParaRPr lang="zh-CN" altLang="zh-CN" sz="34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3"/>
          <a:stretch>
            <a:fillRect/>
          </a:stretch>
        </p:blipFill>
        <p:spPr>
          <a:xfrm>
            <a:off x="364633" y="897440"/>
            <a:ext cx="2850254" cy="553993"/>
          </a:xfrm>
          <a:prstGeom prst="rect">
            <a:avLst/>
          </a:prstGeom>
        </p:spPr>
      </p:pic>
      <p:pic>
        <p:nvPicPr>
          <p:cNvPr id="7" name="译文.eps" descr="id:2147487336;FounderCES"/>
          <p:cNvPicPr/>
          <p:nvPr/>
        </p:nvPicPr>
        <p:blipFill>
          <a:blip r:embed="rId4"/>
          <a:stretch>
            <a:fillRect/>
          </a:stretch>
        </p:blipFill>
        <p:spPr>
          <a:xfrm>
            <a:off x="550590" y="3058850"/>
            <a:ext cx="1224136" cy="378439"/>
          </a:xfrm>
          <a:prstGeom prst="rect">
            <a:avLst/>
          </a:prstGeom>
        </p:spPr>
      </p:pic>
      <p:pic>
        <p:nvPicPr>
          <p:cNvPr id="9" name="分析.eps" descr="id:2147487343;FounderCES"/>
          <p:cNvPicPr/>
          <p:nvPr/>
        </p:nvPicPr>
        <p:blipFill>
          <a:blip r:embed="rId5"/>
          <a:stretch>
            <a:fillRect/>
          </a:stretch>
        </p:blipFill>
        <p:spPr>
          <a:xfrm>
            <a:off x="498522" y="4437112"/>
            <a:ext cx="1250325" cy="386536"/>
          </a:xfrm>
          <a:prstGeom prst="rect">
            <a:avLst/>
          </a:prstGeom>
        </p:spPr>
      </p:pic>
    </p:spTree>
    <p:extLst>
      <p:ext uri="{BB962C8B-B14F-4D97-AF65-F5344CB8AC3E}">
        <p14:creationId xmlns:p14="http://schemas.microsoft.com/office/powerpoint/2010/main" val="358061916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1335</TotalTime>
  <Words>506</Words>
  <Application>Microsoft Office PowerPoint</Application>
  <PresentationFormat>自定义</PresentationFormat>
  <Paragraphs>33</Paragraphs>
  <Slides>6</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6</vt:i4>
      </vt:variant>
    </vt:vector>
  </HeadingPairs>
  <TitlesOfParts>
    <vt:vector size="15" baseType="lpstr">
      <vt:lpstr>IPAPANNEW</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488</cp:revision>
  <dcterms:created xsi:type="dcterms:W3CDTF">2020-11-06T05:24:00Z</dcterms:created>
  <dcterms:modified xsi:type="dcterms:W3CDTF">2025-09-13T06:04:56Z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